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1279" r:id="rId2"/>
    <p:sldId id="1280" r:id="rId3"/>
    <p:sldId id="126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DDE1"/>
    <a:srgbClr val="E6E6E6"/>
    <a:srgbClr val="FFFFFF"/>
    <a:srgbClr val="438C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7" autoAdjust="0"/>
    <p:restoredTop sz="95942" autoAdjust="0"/>
  </p:normalViewPr>
  <p:slideViewPr>
    <p:cSldViewPr snapToGrid="0">
      <p:cViewPr varScale="1">
        <p:scale>
          <a:sx n="90" d="100"/>
          <a:sy n="90" d="100"/>
        </p:scale>
        <p:origin x="6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852D7-F6C8-410B-A99B-AF8371F4877A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F0B32-EF87-4CE7-8BB0-AA8333FF7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40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5AB3837C-C681-D800-B198-E379C07FE8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ACC92669-A04B-4D61-954C-D62FDC95C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4680E3B-7C7D-4D70-89E4-7681C4B2AA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83F4E-8DE7-4A6B-A17B-8447FBA049A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4121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DF777BEE-AA98-9473-F4EB-1E75CBF4B4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981CF97-57A2-919F-314D-BBD5A24F8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839061E7-AC02-B02E-F0B0-35A74A394E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65D909-8F2A-487C-B4DE-909447D25D5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105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70385B5-46C4-C0DF-EFF5-87E1E748AC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DE1D596B-CE6E-986A-F69B-3CD97A4BE5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5FFFA6E8-5247-7412-0970-7A2690F2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AB7495-1484-46A7-8EC5-C4A641FAB8EF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38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2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04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85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79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6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3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07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2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85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DDF54-D2F9-4CC4-AF1C-FE000AEEA61A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8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BB96A89E-9A6C-EDC7-B7CD-E233422CFAB1}"/>
              </a:ext>
            </a:extLst>
          </p:cNvPr>
          <p:cNvSpPr/>
          <p:nvPr/>
        </p:nvSpPr>
        <p:spPr>
          <a:xfrm>
            <a:off x="3853255" y="1687770"/>
            <a:ext cx="5125645" cy="878623"/>
          </a:xfrm>
          <a:prstGeom prst="triangle">
            <a:avLst>
              <a:gd name="adj" fmla="val 4872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5" name="Rectangle 150">
            <a:extLst>
              <a:ext uri="{FF2B5EF4-FFF2-40B4-BE49-F238E27FC236}">
                <a16:creationId xmlns:a16="http://schemas.microsoft.com/office/drawing/2014/main" id="{82A0C86E-8B4F-948F-814E-046F1F883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4410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/>
              <a:t>Benchmarking</a:t>
            </a:r>
          </a:p>
        </p:txBody>
      </p:sp>
      <p:sp>
        <p:nvSpPr>
          <p:cNvPr id="3076" name="Text Box 161">
            <a:extLst>
              <a:ext uri="{FF2B5EF4-FFF2-40B4-BE49-F238E27FC236}">
                <a16:creationId xmlns:a16="http://schemas.microsoft.com/office/drawing/2014/main" id="{D6A297CC-1EBF-49B8-DBD2-BDBBC1720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762" y="74613"/>
            <a:ext cx="239207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dirty="0"/>
              <a:t>Problem</a:t>
            </a:r>
          </a:p>
          <a:p>
            <a:pPr eaLnBrk="1" hangingPunct="1"/>
            <a:r>
              <a:rPr lang="en-US" altLang="en-US" sz="1600" dirty="0"/>
              <a:t>How to achieve world class performance?</a:t>
            </a:r>
            <a:endParaRPr lang="en-US" altLang="en-US" b="1" i="1" u="sng" dirty="0">
              <a:solidFill>
                <a:srgbClr val="FF0000"/>
              </a:solidFill>
            </a:endParaRPr>
          </a:p>
        </p:txBody>
      </p:sp>
      <p:sp>
        <p:nvSpPr>
          <p:cNvPr id="3077" name="Line 165">
            <a:extLst>
              <a:ext uri="{FF2B5EF4-FFF2-40B4-BE49-F238E27FC236}">
                <a16:creationId xmlns:a16="http://schemas.microsoft.com/office/drawing/2014/main" id="{D0BDFCFA-8F59-3186-7ACE-B27130904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166">
            <a:extLst>
              <a:ext uri="{FF2B5EF4-FFF2-40B4-BE49-F238E27FC236}">
                <a16:creationId xmlns:a16="http://schemas.microsoft.com/office/drawing/2014/main" id="{582D008A-D2EA-304F-87A8-893388D7FC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89525" y="2063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52">
            <a:extLst>
              <a:ext uri="{FF2B5EF4-FFF2-40B4-BE49-F238E27FC236}">
                <a16:creationId xmlns:a16="http://schemas.microsoft.com/office/drawing/2014/main" id="{8AB95115-47B5-8A07-55F3-014484F84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3255" y="2566393"/>
            <a:ext cx="5120640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Document current practices, identify problem areas and their key performance indicators (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KPIs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Identify industries having similar processes. (Examples: For SW &amp;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HW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with few defects consider US defense contractors or NASA.  For fast SW creation consider the SW startup community.)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Identify the leaders in these industries.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Determine the processes of these leaders: visit, capture data, score them using your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KPIs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Model the leader’s processes so they can be applied to your organization.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Implement necessary improvement projects.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Repeat as needed.</a:t>
            </a:r>
          </a:p>
        </p:txBody>
      </p:sp>
      <p:sp>
        <p:nvSpPr>
          <p:cNvPr id="3080" name="Rectangle 32">
            <a:extLst>
              <a:ext uri="{FF2B5EF4-FFF2-40B4-BE49-F238E27FC236}">
                <a16:creationId xmlns:a16="http://schemas.microsoft.com/office/drawing/2014/main" id="{67B1F53B-8B49-780D-35B8-8FD513044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862" y="1379537"/>
            <a:ext cx="2478087" cy="709385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 lIns="92927" tIns="46462" rIns="92927" bIns="4646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dirty="0"/>
              <a:t>Benchmarking Process     </a:t>
            </a:r>
          </a:p>
        </p:txBody>
      </p:sp>
      <p:cxnSp>
        <p:nvCxnSpPr>
          <p:cNvPr id="3081" name="Straight Arrow Connector 47">
            <a:extLst>
              <a:ext uri="{FF2B5EF4-FFF2-40B4-BE49-F238E27FC236}">
                <a16:creationId xmlns:a16="http://schemas.microsoft.com/office/drawing/2014/main" id="{D53887EE-68C1-89AA-2506-5DEC0C964C5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620934" y="1960836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2" name="TextBox 44">
            <a:extLst>
              <a:ext uri="{FF2B5EF4-FFF2-40B4-BE49-F238E27FC236}">
                <a16:creationId xmlns:a16="http://schemas.microsoft.com/office/drawing/2014/main" id="{2B0B992E-ECCB-DEC4-AA2C-C61E5FC11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2890" y="1433672"/>
            <a:ext cx="14456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1400" dirty="0">
                <a:solidFill>
                  <a:srgbClr val="0070C0"/>
                </a:solidFill>
              </a:rPr>
              <a:t>Inadequate performance</a:t>
            </a:r>
          </a:p>
        </p:txBody>
      </p:sp>
      <p:cxnSp>
        <p:nvCxnSpPr>
          <p:cNvPr id="3083" name="Straight Arrow Connector 47">
            <a:extLst>
              <a:ext uri="{FF2B5EF4-FFF2-40B4-BE49-F238E27FC236}">
                <a16:creationId xmlns:a16="http://schemas.microsoft.com/office/drawing/2014/main" id="{0780B184-9D72-C0C1-0F07-0A996E63F8C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32890" y="1964472"/>
            <a:ext cx="1169987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4" name="TextBox 44">
            <a:extLst>
              <a:ext uri="{FF2B5EF4-FFF2-40B4-BE49-F238E27FC236}">
                <a16:creationId xmlns:a16="http://schemas.microsoft.com/office/drawing/2014/main" id="{7EDD3D3B-43CB-35EA-687B-7AF37F300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0949" y="1433672"/>
            <a:ext cx="12969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1400" dirty="0">
                <a:solidFill>
                  <a:srgbClr val="0070C0"/>
                </a:solidFill>
              </a:rPr>
              <a:t>Improved processes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ABC3F5F-0259-8E72-AA0A-D6BC91577026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2023 Dan Zwillinger. 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0CB98E-6E33-8E3F-F6B2-C36C435522CF}"/>
              </a:ext>
            </a:extLst>
          </p:cNvPr>
          <p:cNvSpPr txBox="1"/>
          <p:nvPr/>
        </p:nvSpPr>
        <p:spPr>
          <a:xfrm>
            <a:off x="127000" y="1370013"/>
            <a:ext cx="3291840" cy="255454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400" b="1"/>
            </a:lvl1pPr>
          </a:lstStyle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70C0"/>
                </a:solidFill>
                <a:latin typeface="Arial" charset="0"/>
              </a:rPr>
              <a:t>Benchmarking</a:t>
            </a:r>
            <a:r>
              <a:rPr lang="en-US" sz="1600" b="0" dirty="0">
                <a:latin typeface="Arial" charset="0"/>
              </a:rPr>
              <a:t> compares one of your </a:t>
            </a:r>
            <a:r>
              <a:rPr lang="en-US" sz="1600" dirty="0">
                <a:latin typeface="Arial" charset="0"/>
              </a:rPr>
              <a:t>processes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, or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products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0" dirty="0">
                <a:latin typeface="Arial" charset="0"/>
              </a:rPr>
              <a:t>to a standard; typically the best in class.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latin typeface="Arial" charset="0"/>
              </a:rPr>
              <a:t>It may, or may not, focus on your competitors. </a:t>
            </a: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latin typeface="Arial" charset="0"/>
              </a:rPr>
              <a:t>Examples: Amazon has free returns. Disney answers the phone on the first ring. Lands’ End has a lifetime guarantee.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4EAAE7E6-E3BA-D00D-F825-BBB1E3087BF8}"/>
              </a:ext>
            </a:extLst>
          </p:cNvPr>
          <p:cNvSpPr txBox="1">
            <a:spLocks/>
          </p:cNvSpPr>
          <p:nvPr/>
        </p:nvSpPr>
        <p:spPr bwMode="auto">
          <a:xfrm>
            <a:off x="3227070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1</a:t>
            </a:fld>
            <a:endParaRPr lang="en-US" dirty="0"/>
          </a:p>
        </p:txBody>
      </p:sp>
      <p:sp>
        <p:nvSpPr>
          <p:cNvPr id="4" name="Text Box 44">
            <a:extLst>
              <a:ext uri="{FF2B5EF4-FFF2-40B4-BE49-F238E27FC236}">
                <a16:creationId xmlns:a16="http://schemas.microsoft.com/office/drawing/2014/main" id="{15C67AEE-7FF1-8B6C-E88B-DC324DBE9D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31" y="28979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77D683-8EA8-C468-954E-7E435BD949A7}"/>
              </a:ext>
            </a:extLst>
          </p:cNvPr>
          <p:cNvSpPr txBox="1"/>
          <p:nvPr/>
        </p:nvSpPr>
        <p:spPr>
          <a:xfrm>
            <a:off x="7880330" y="357693"/>
            <a:ext cx="979488" cy="52322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Work with an SME</a:t>
            </a: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5A4E7243-F2F9-EC7C-D268-23B206CDF7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449" y="4316735"/>
            <a:ext cx="1828937" cy="140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C69546C-574F-312C-DFE8-34F2DF4A0AD4}"/>
              </a:ext>
            </a:extLst>
          </p:cNvPr>
          <p:cNvSpPr txBox="1"/>
          <p:nvPr/>
        </p:nvSpPr>
        <p:spPr>
          <a:xfrm>
            <a:off x="815410" y="6168714"/>
            <a:ext cx="191501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https://commons.wikimedia.org/wiki/File:Knowledge_transfer.svg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25ABDA3-2550-F98C-E27F-8AEEA9ED411B}"/>
              </a:ext>
            </a:extLst>
          </p:cNvPr>
          <p:cNvSpPr txBox="1"/>
          <p:nvPr/>
        </p:nvSpPr>
        <p:spPr>
          <a:xfrm>
            <a:off x="580222" y="5723610"/>
            <a:ext cx="2385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Knowledge and capability transfer from the best in class</a:t>
            </a:r>
          </a:p>
        </p:txBody>
      </p:sp>
    </p:spTree>
    <p:extLst>
      <p:ext uri="{BB962C8B-B14F-4D97-AF65-F5344CB8AC3E}">
        <p14:creationId xmlns:p14="http://schemas.microsoft.com/office/powerpoint/2010/main" val="3297993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6">
            <a:extLst>
              <a:ext uri="{FF2B5EF4-FFF2-40B4-BE49-F238E27FC236}">
                <a16:creationId xmlns:a16="http://schemas.microsoft.com/office/drawing/2014/main" id="{0DAB936D-49F7-1A30-F459-B4030A6CB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508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Rectangle 150">
            <a:extLst>
              <a:ext uri="{FF2B5EF4-FFF2-40B4-BE49-F238E27FC236}">
                <a16:creationId xmlns:a16="http://schemas.microsoft.com/office/drawing/2014/main" id="{A7E82435-976E-4CA7-5C16-D698A53B0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8982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/>
              <a:t>Benchmarking – Example – 6in6 paradigm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CE0898-6F33-1E18-5AB3-6EEEA5B2C7BE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2023 Dan Zwillinger. All rights reserved.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896363B-6D87-E75B-3B49-1F52A0E5D8EC}"/>
              </a:ext>
            </a:extLst>
          </p:cNvPr>
          <p:cNvSpPr txBox="1">
            <a:spLocks/>
          </p:cNvSpPr>
          <p:nvPr/>
        </p:nvSpPr>
        <p:spPr bwMode="auto">
          <a:xfrm>
            <a:off x="3227070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2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3BF712D-14C6-E61D-30FA-58354FCA1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3941" y="1540685"/>
            <a:ext cx="6866283" cy="4572000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7752B92-83DA-8DF6-40A2-6D405F5A9BD2}"/>
              </a:ext>
            </a:extLst>
          </p:cNvPr>
          <p:cNvSpPr txBox="1"/>
          <p:nvPr/>
        </p:nvSpPr>
        <p:spPr>
          <a:xfrm>
            <a:off x="463046" y="673547"/>
            <a:ext cx="8208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Assume 6in6 activities (e.g., selecting topics, creating presentations) need to be improved. Below are some sample needs, the element to improve, an appropriate </a:t>
            </a:r>
            <a:r>
              <a:rPr lang="en-US" dirty="0" err="1"/>
              <a:t>KPI</a:t>
            </a:r>
            <a:r>
              <a:rPr lang="en-US" dirty="0"/>
              <a:t> that  can be used across industries, an industry to investigate, and a possible exemplar.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4EEC40-7ABC-A782-9FEF-90C970E14C56}"/>
              </a:ext>
            </a:extLst>
          </p:cNvPr>
          <p:cNvSpPr txBox="1"/>
          <p:nvPr/>
        </p:nvSpPr>
        <p:spPr>
          <a:xfrm>
            <a:off x="463046" y="6121609"/>
            <a:ext cx="1920240" cy="3693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How do this well?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03750E4-01CA-4D28-6FCA-D620DA7B7F7B}"/>
              </a:ext>
            </a:extLst>
          </p:cNvPr>
          <p:cNvSpPr/>
          <p:nvPr/>
        </p:nvSpPr>
        <p:spPr>
          <a:xfrm>
            <a:off x="1243942" y="1977656"/>
            <a:ext cx="1446095" cy="4142799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62BA9D-ECC1-C90B-EE39-1955180CF623}"/>
              </a:ext>
            </a:extLst>
          </p:cNvPr>
          <p:cNvSpPr txBox="1"/>
          <p:nvPr/>
        </p:nvSpPr>
        <p:spPr>
          <a:xfrm>
            <a:off x="4677083" y="6121609"/>
            <a:ext cx="1554480" cy="507312"/>
          </a:xfrm>
          <a:prstGeom prst="rect">
            <a:avLst/>
          </a:prstGeom>
          <a:noFill/>
          <a:ln w="28575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How does this industry do it?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0ACDC6C-34ED-1CB2-72FA-4B82EA584764}"/>
              </a:ext>
            </a:extLst>
          </p:cNvPr>
          <p:cNvSpPr/>
          <p:nvPr/>
        </p:nvSpPr>
        <p:spPr>
          <a:xfrm>
            <a:off x="5826641" y="1977656"/>
            <a:ext cx="1251325" cy="4142799"/>
          </a:xfrm>
          <a:prstGeom prst="rect">
            <a:avLst/>
          </a:prstGeom>
          <a:noFill/>
          <a:ln w="28575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ED6A109-7E0F-2DE8-93A5-81E8718FA704}"/>
              </a:ext>
            </a:extLst>
          </p:cNvPr>
          <p:cNvSpPr txBox="1"/>
          <p:nvPr/>
        </p:nvSpPr>
        <p:spPr>
          <a:xfrm>
            <a:off x="7007159" y="6121609"/>
            <a:ext cx="1828800" cy="50731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Assess how this company does it?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CBC3EB9-D8D7-CB17-843D-0B84F6D8B199}"/>
              </a:ext>
            </a:extLst>
          </p:cNvPr>
          <p:cNvSpPr/>
          <p:nvPr/>
        </p:nvSpPr>
        <p:spPr>
          <a:xfrm>
            <a:off x="7114283" y="1977656"/>
            <a:ext cx="959625" cy="414279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32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6">
            <a:extLst>
              <a:ext uri="{FF2B5EF4-FFF2-40B4-BE49-F238E27FC236}">
                <a16:creationId xmlns:a16="http://schemas.microsoft.com/office/drawing/2014/main" id="{B9400EB0-370C-B19E-2930-A4F9EC229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"/>
            <a:ext cx="720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/>
              <a:t>Benchmarking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7171" name="TextBox 3">
            <a:extLst>
              <a:ext uri="{FF2B5EF4-FFF2-40B4-BE49-F238E27FC236}">
                <a16:creationId xmlns:a16="http://schemas.microsoft.com/office/drawing/2014/main" id="{6C4A215A-523E-BDEF-E65D-A44CC89F7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1</a:t>
            </a:r>
          </a:p>
        </p:txBody>
      </p:sp>
      <p:sp>
        <p:nvSpPr>
          <p:cNvPr id="7172" name="TextBox 26">
            <a:extLst>
              <a:ext uri="{FF2B5EF4-FFF2-40B4-BE49-F238E27FC236}">
                <a16:creationId xmlns:a16="http://schemas.microsoft.com/office/drawing/2014/main" id="{E51E1888-7BCB-3945-0FA6-3CBDDB35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2</a:t>
            </a:r>
          </a:p>
        </p:txBody>
      </p:sp>
      <p:cxnSp>
        <p:nvCxnSpPr>
          <p:cNvPr id="7173" name="Straight Connector 5">
            <a:extLst>
              <a:ext uri="{FF2B5EF4-FFF2-40B4-BE49-F238E27FC236}">
                <a16:creationId xmlns:a16="http://schemas.microsoft.com/office/drawing/2014/main" id="{5449BDF5-2E5F-E43A-673A-80152D5185F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131B619-88F2-A3AC-62B5-467CD07B141D}"/>
              </a:ext>
            </a:extLst>
          </p:cNvPr>
          <p:cNvSpPr txBox="1"/>
          <p:nvPr/>
        </p:nvSpPr>
        <p:spPr>
          <a:xfrm>
            <a:off x="514350" y="1168400"/>
            <a:ext cx="4114800" cy="44012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There is no standard benchmarking process.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Benchmarking may be: 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Competitive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(focus on competitors), 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(look outside the company’s industry), or 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(for large companies with pockets of excellence).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Publications can list the best companies for specific activities.  For example, Ritz-Carlton hotel guests are the happiest. Apple stores have the highest sales per square foot.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Benchmarking may come in four varieties: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– How a company competes against others. Usually not industry-specific.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– How projects are executed (e.g., project management techniques). Usually common across companies 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– How well a company performs (e.g., price or quality).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– How the thing or process is created. 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005AA22-5A3A-9B13-815E-890318F774CB}"/>
              </a:ext>
            </a:extLst>
          </p:cNvPr>
          <p:cNvSpPr txBox="1"/>
          <p:nvPr/>
        </p:nvSpPr>
        <p:spPr>
          <a:xfrm>
            <a:off x="4762500" y="1168400"/>
            <a:ext cx="411480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The examples here are focused on performance.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A643CE-165D-E524-0887-E9E393878449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2023 Dan Zwillinger. All rights reserved.</a:t>
            </a:r>
          </a:p>
        </p:txBody>
      </p:sp>
      <p:sp>
        <p:nvSpPr>
          <p:cNvPr id="2" name="Text Box 44">
            <a:extLst>
              <a:ext uri="{FF2B5EF4-FFF2-40B4-BE49-F238E27FC236}">
                <a16:creationId xmlns:a16="http://schemas.microsoft.com/office/drawing/2014/main" id="{27AE39EB-6E9E-13CA-EB44-80A6132BE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0950" y="6618288"/>
            <a:ext cx="1159292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202305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52736D-5992-B63E-D1C2-2C0CC3832F89}"/>
              </a:ext>
            </a:extLst>
          </p:cNvPr>
          <p:cNvSpPr txBox="1"/>
          <p:nvPr/>
        </p:nvSpPr>
        <p:spPr>
          <a:xfrm>
            <a:off x="4762500" y="5612776"/>
            <a:ext cx="4114800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1200" dirty="0">
                <a:latin typeface="Arial" charset="0"/>
              </a:rPr>
              <a:t>Recommended web sites for more information</a:t>
            </a:r>
          </a:p>
          <a:p>
            <a:pPr marL="171450" indent="-171450">
              <a:lnSpc>
                <a:spcPct val="95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50000"/>
                  </a:schemeClr>
                </a:solidFill>
              </a:rPr>
              <a:t>https://www.greycampus.com/blog/quality-management-what-is-benchmarking-in-six-sigma/</a:t>
            </a:r>
          </a:p>
          <a:p>
            <a:pPr marL="171450" indent="-171450">
              <a:lnSpc>
                <a:spcPct val="95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50000"/>
                  </a:schemeClr>
                </a:solidFill>
              </a:rPr>
              <a:t>https://sixsigmastudyguide.com/benchmarking/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81C4981-A0E8-31F2-C35D-A1FA0AA9B47B}"/>
              </a:ext>
            </a:extLst>
          </p:cNvPr>
          <p:cNvSpPr txBox="1">
            <a:spLocks/>
          </p:cNvSpPr>
          <p:nvPr/>
        </p:nvSpPr>
        <p:spPr bwMode="auto">
          <a:xfrm>
            <a:off x="3227070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3</a:t>
            </a:fld>
            <a:endParaRPr lang="en-US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6387</TotalTime>
  <Words>485</Words>
  <Application>Microsoft Office PowerPoint</Application>
  <PresentationFormat>On-screen Show (4:3)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zwillinger</dc:creator>
  <cp:lastModifiedBy>dan zwillinger</cp:lastModifiedBy>
  <cp:revision>41</cp:revision>
  <dcterms:created xsi:type="dcterms:W3CDTF">2022-08-07T10:33:11Z</dcterms:created>
  <dcterms:modified xsi:type="dcterms:W3CDTF">2023-05-23T00:06:15Z</dcterms:modified>
</cp:coreProperties>
</file>