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79" r:id="rId2"/>
    <p:sldId id="1280" r:id="rId3"/>
    <p:sldId id="1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7" autoAdjust="0"/>
    <p:restoredTop sz="95942" autoAdjust="0"/>
  </p:normalViewPr>
  <p:slideViewPr>
    <p:cSldViewPr snapToGrid="0">
      <p:cViewPr varScale="1">
        <p:scale>
          <a:sx n="90" d="100"/>
          <a:sy n="90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12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05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53255" y="1687770"/>
            <a:ext cx="5125645" cy="878623"/>
          </a:xfrm>
          <a:prstGeom prst="triangle">
            <a:avLst>
              <a:gd name="adj" fmla="val 4872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Benchmarking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achieve world class performance?</a:t>
            </a:r>
            <a:endParaRPr lang="en-US" altLang="en-US" b="1" i="1" u="sng" dirty="0">
              <a:solidFill>
                <a:srgbClr val="FF0000"/>
              </a:solidFill>
            </a:endParaRP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255" y="2566393"/>
            <a:ext cx="512064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Document current practices, identify problem areas and their key performance indicators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Identify industries having similar processes. (Examples: For SW &amp;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HW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with few defects consider US defense contractors or NASA.  For fast SW creation consider the SW startup community.)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Identify the leaders in these industries.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Determine the processes of these leaders: visit, capture data, score them using your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Model the leader’s processes so they can be applied to your organization.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Implement necessary improvement projects.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Repeat as needed.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70938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Benchmarking Process   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20934" y="1960836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890" y="1433672"/>
            <a:ext cx="14456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Inadequate performance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32890" y="1964472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49" y="1433672"/>
            <a:ext cx="12969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Improved processes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255454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70C0"/>
                </a:solidFill>
                <a:latin typeface="Arial" charset="0"/>
              </a:rPr>
              <a:t>Benchmarking</a:t>
            </a:r>
            <a:r>
              <a:rPr lang="en-US" sz="1600" b="0" dirty="0">
                <a:latin typeface="Arial" charset="0"/>
              </a:rPr>
              <a:t> compares one of your </a:t>
            </a:r>
            <a:r>
              <a:rPr lang="en-US" sz="1600" dirty="0">
                <a:latin typeface="Arial" charset="0"/>
              </a:rPr>
              <a:t>processes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dirty="0">
                <a:latin typeface="Arial" charset="0"/>
              </a:rPr>
              <a:t>to a standard; typically the best in class.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It may, or may not, focus on your competitors. 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Examples: Amazon has free returns. Disney answers the phone on the first ring. Lands’ End has a lifetime guarantee.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EAAE7E6-E3BA-D00D-F825-BBB1E3087BF8}"/>
              </a:ext>
            </a:extLst>
          </p:cNvPr>
          <p:cNvSpPr txBox="1">
            <a:spLocks/>
          </p:cNvSpPr>
          <p:nvPr/>
        </p:nvSpPr>
        <p:spPr bwMode="auto">
          <a:xfrm>
            <a:off x="3227070" y="6589753"/>
            <a:ext cx="5000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fld id="{F8B59144-7929-4AE7-85AE-9AA258FD107A}" type="slidenum">
              <a:rPr lang="en-US" smtClean="0"/>
              <a:pPr algn="r"/>
              <a:t>1</a:t>
            </a:fld>
            <a:endParaRPr lang="en-US" dirty="0"/>
          </a:p>
        </p:txBody>
      </p:sp>
      <p:sp>
        <p:nvSpPr>
          <p:cNvPr id="4" name="Text Box 44">
            <a:extLst>
              <a:ext uri="{FF2B5EF4-FFF2-40B4-BE49-F238E27FC236}">
                <a16:creationId xmlns:a16="http://schemas.microsoft.com/office/drawing/2014/main" id="{15C67AEE-7FF1-8B6C-E88B-DC324DBE9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77D683-8EA8-C468-954E-7E435BD949A7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5A4E7243-F2F9-EC7C-D268-23B206CDF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449" y="4316735"/>
            <a:ext cx="1828937" cy="140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C69546C-574F-312C-DFE8-34F2DF4A0AD4}"/>
              </a:ext>
            </a:extLst>
          </p:cNvPr>
          <p:cNvSpPr txBox="1"/>
          <p:nvPr/>
        </p:nvSpPr>
        <p:spPr>
          <a:xfrm>
            <a:off x="815410" y="6168714"/>
            <a:ext cx="19150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https://commons.wikimedia.org/wiki/File:Knowledge_transfer.svg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5ABDA3-2550-F98C-E27F-8AEEA9ED411B}"/>
              </a:ext>
            </a:extLst>
          </p:cNvPr>
          <p:cNvSpPr txBox="1"/>
          <p:nvPr/>
        </p:nvSpPr>
        <p:spPr>
          <a:xfrm>
            <a:off x="580222" y="5723610"/>
            <a:ext cx="2385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Knowledge and capability transfer from the best in class</a:t>
            </a:r>
          </a:p>
        </p:txBody>
      </p:sp>
    </p:spTree>
    <p:extLst>
      <p:ext uri="{BB962C8B-B14F-4D97-AF65-F5344CB8AC3E}">
        <p14:creationId xmlns:p14="http://schemas.microsoft.com/office/powerpoint/2010/main" val="329799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Benchmarking – Example – 6in6 paradigm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896363B-6D87-E75B-3B49-1F52A0E5D8EC}"/>
              </a:ext>
            </a:extLst>
          </p:cNvPr>
          <p:cNvSpPr txBox="1">
            <a:spLocks/>
          </p:cNvSpPr>
          <p:nvPr/>
        </p:nvSpPr>
        <p:spPr bwMode="auto">
          <a:xfrm>
            <a:off x="3227070" y="6589753"/>
            <a:ext cx="5000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fld id="{F8B59144-7929-4AE7-85AE-9AA258FD107A}" type="slidenum">
              <a:rPr lang="en-US" smtClean="0"/>
              <a:pPr algn="r"/>
              <a:t>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BF712D-14C6-E61D-30FA-58354FCA1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941" y="1540685"/>
            <a:ext cx="6866283" cy="4572000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752B92-83DA-8DF6-40A2-6D405F5A9BD2}"/>
              </a:ext>
            </a:extLst>
          </p:cNvPr>
          <p:cNvSpPr txBox="1"/>
          <p:nvPr/>
        </p:nvSpPr>
        <p:spPr>
          <a:xfrm>
            <a:off x="463046" y="673547"/>
            <a:ext cx="820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Assume 6in6 activities (e.g., selecting topics, creating presentations) need to be improved. Below are some sample needs, the element to improve, an appropriate </a:t>
            </a:r>
            <a:r>
              <a:rPr lang="en-US" dirty="0" err="1"/>
              <a:t>KPI</a:t>
            </a:r>
            <a:r>
              <a:rPr lang="en-US" dirty="0"/>
              <a:t> that  can be used across industries, an industry to investigate, and a possible exemplar.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4EEC40-7ABC-A782-9FEF-90C970E14C56}"/>
              </a:ext>
            </a:extLst>
          </p:cNvPr>
          <p:cNvSpPr txBox="1"/>
          <p:nvPr/>
        </p:nvSpPr>
        <p:spPr>
          <a:xfrm>
            <a:off x="463046" y="6121609"/>
            <a:ext cx="1920240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How do this well?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3750E4-01CA-4D28-6FCA-D620DA7B7F7B}"/>
              </a:ext>
            </a:extLst>
          </p:cNvPr>
          <p:cNvSpPr/>
          <p:nvPr/>
        </p:nvSpPr>
        <p:spPr>
          <a:xfrm>
            <a:off x="1243942" y="1977656"/>
            <a:ext cx="1446095" cy="414279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62BA9D-ECC1-C90B-EE39-1955180CF623}"/>
              </a:ext>
            </a:extLst>
          </p:cNvPr>
          <p:cNvSpPr txBox="1"/>
          <p:nvPr/>
        </p:nvSpPr>
        <p:spPr>
          <a:xfrm>
            <a:off x="4677083" y="6121609"/>
            <a:ext cx="1554480" cy="507312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How does this industry do it?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ACDC6C-34ED-1CB2-72FA-4B82EA584764}"/>
              </a:ext>
            </a:extLst>
          </p:cNvPr>
          <p:cNvSpPr/>
          <p:nvPr/>
        </p:nvSpPr>
        <p:spPr>
          <a:xfrm>
            <a:off x="5826641" y="1977656"/>
            <a:ext cx="1251325" cy="4142799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D6A109-7E0F-2DE8-93A5-81E8718FA704}"/>
              </a:ext>
            </a:extLst>
          </p:cNvPr>
          <p:cNvSpPr txBox="1"/>
          <p:nvPr/>
        </p:nvSpPr>
        <p:spPr>
          <a:xfrm>
            <a:off x="7007159" y="6121609"/>
            <a:ext cx="1828800" cy="50731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Assess how this company does it?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CBC3EB9-D8D7-CB17-843D-0B84F6D8B199}"/>
              </a:ext>
            </a:extLst>
          </p:cNvPr>
          <p:cNvSpPr/>
          <p:nvPr/>
        </p:nvSpPr>
        <p:spPr>
          <a:xfrm>
            <a:off x="7114283" y="1977656"/>
            <a:ext cx="959625" cy="414279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3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Benchmarking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There is no standard benchmarking process.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Benchmarking may be: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(focus on competitors),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(look outside the company’s industry), or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(for large companies with pockets of excellence).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Publications can list the best companies for specific activities.  For example, Ritz-Carlton hotel guests are the happiest. Apple stores have the highest sales per square foot.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Benchmarking may come in four varieties: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How a company competes against others. Usually not industry-specific.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How projects are executed (e.g., project management techniques). Usually common across companies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How well a company performs (e.g., price or quality).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– How the thing or process is created. 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 examples here are focused on performance.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2" name="Text Box 44">
            <a:extLst>
              <a:ext uri="{FF2B5EF4-FFF2-40B4-BE49-F238E27FC236}">
                <a16:creationId xmlns:a16="http://schemas.microsoft.com/office/drawing/2014/main" id="{27AE39EB-6E9E-13CA-EB44-80A6132B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50" y="6618288"/>
            <a:ext cx="115929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000" dirty="0">
                <a:solidFill>
                  <a:schemeClr val="bg1">
                    <a:lumMod val="50000"/>
                  </a:schemeClr>
                </a:solidFill>
              </a:rPr>
              <a:t>Updated: 202305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52736D-5992-B63E-D1C2-2C0CC3832F89}"/>
              </a:ext>
            </a:extLst>
          </p:cNvPr>
          <p:cNvSpPr txBox="1"/>
          <p:nvPr/>
        </p:nvSpPr>
        <p:spPr>
          <a:xfrm>
            <a:off x="4762500" y="5612776"/>
            <a:ext cx="4114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Arial" charset="0"/>
              </a:rPr>
              <a:t>Recommended web sites for more information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https://www.greycampus.com/blog/quality-management-what-is-benchmarking-in-six-sigma/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https://sixsigmastudyguide.com/benchmarking/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1C4981-A0E8-31F2-C35D-A1FA0AA9B47B}"/>
              </a:ext>
            </a:extLst>
          </p:cNvPr>
          <p:cNvSpPr txBox="1">
            <a:spLocks/>
          </p:cNvSpPr>
          <p:nvPr/>
        </p:nvSpPr>
        <p:spPr bwMode="auto">
          <a:xfrm>
            <a:off x="3227070" y="6589753"/>
            <a:ext cx="5000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fld id="{F8B59144-7929-4AE7-85AE-9AA258FD107A}" type="slidenum">
              <a:rPr lang="en-US" smtClean="0"/>
              <a:pPr algn="r"/>
              <a:t>3</a:t>
            </a:fld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6387</TotalTime>
  <Words>485</Words>
  <Application>Microsoft Office PowerPoint</Application>
  <PresentationFormat>On-screen Show (4:3)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41</cp:revision>
  <dcterms:created xsi:type="dcterms:W3CDTF">2022-08-07T10:33:11Z</dcterms:created>
  <dcterms:modified xsi:type="dcterms:W3CDTF">2023-05-23T00:06:15Z</dcterms:modified>
</cp:coreProperties>
</file>